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png>
</file>

<file path=ppt/media/image5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285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633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801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273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092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215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3940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2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953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392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66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92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21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067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51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12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EA2FA05-0CF8-41CF-A294-9BE7469CB1E1}" type="datetimeFigureOut">
              <a:rPr lang="en-US" smtClean="0"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1CF24CC-E365-459D-B264-2B0AFB849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642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1C702-861D-28BC-9F66-9021D3FB0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3451" y="1358633"/>
            <a:ext cx="8574622" cy="1287625"/>
          </a:xfrm>
        </p:spPr>
        <p:txBody>
          <a:bodyPr>
            <a:normAutofit/>
          </a:bodyPr>
          <a:lstStyle/>
          <a:p>
            <a:r>
              <a:rPr lang="en-US" altLang="en-US" sz="3600" b="1" u="sng" dirty="0"/>
              <a:t>Hadoop Distributed File System (HDFS)</a:t>
            </a:r>
            <a:endParaRPr lang="en-US" sz="3600" b="1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38CAED-180A-C9EB-7E0E-B1BE40011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8768" y="3666436"/>
            <a:ext cx="9144000" cy="1631205"/>
          </a:xfrm>
        </p:spPr>
        <p:txBody>
          <a:bodyPr/>
          <a:lstStyle/>
          <a:p>
            <a:pPr algn="l"/>
            <a:r>
              <a:rPr lang="en-US" dirty="0"/>
              <a:t>                                                    By :</a:t>
            </a:r>
          </a:p>
          <a:p>
            <a:pPr algn="l"/>
            <a:r>
              <a:rPr lang="en-US" dirty="0"/>
              <a:t>      					          Khushi Upadhyay</a:t>
            </a:r>
            <a:br>
              <a:rPr lang="en-US" dirty="0"/>
            </a:br>
            <a:r>
              <a:rPr lang="en-US" dirty="0"/>
              <a:t>					          BE-AI&amp;DS</a:t>
            </a:r>
            <a:br>
              <a:rPr lang="en-US" dirty="0"/>
            </a:br>
            <a:r>
              <a:rPr lang="en-US" dirty="0"/>
              <a:t>					          Roll No. 30</a:t>
            </a:r>
          </a:p>
        </p:txBody>
      </p:sp>
      <p:sp>
        <p:nvSpPr>
          <p:cNvPr id="4" name="Google Shape;89;p13">
            <a:extLst>
              <a:ext uri="{FF2B5EF4-FFF2-40B4-BE49-F238E27FC236}">
                <a16:creationId xmlns:a16="http://schemas.microsoft.com/office/drawing/2014/main" id="{8D65CEE7-B1FE-340C-A542-71CA6AC07FBB}"/>
              </a:ext>
            </a:extLst>
          </p:cNvPr>
          <p:cNvSpPr/>
          <p:nvPr/>
        </p:nvSpPr>
        <p:spPr>
          <a:xfrm>
            <a:off x="2824322" y="208492"/>
            <a:ext cx="1139377" cy="1141131"/>
          </a:xfrm>
          <a:custGeom>
            <a:avLst/>
            <a:gdLst/>
            <a:ahLst/>
            <a:cxnLst/>
            <a:rect l="l" t="t" r="r" b="b"/>
            <a:pathLst>
              <a:path w="1709066" h="1711696" extrusionOk="0">
                <a:moveTo>
                  <a:pt x="0" y="0"/>
                </a:moveTo>
                <a:lnTo>
                  <a:pt x="1709066" y="0"/>
                </a:lnTo>
                <a:lnTo>
                  <a:pt x="1709066" y="1711695"/>
                </a:lnTo>
                <a:lnTo>
                  <a:pt x="0" y="17116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C8D04D-E238-11B6-8CD6-302C6B93CE2B}"/>
              </a:ext>
            </a:extLst>
          </p:cNvPr>
          <p:cNvSpPr txBox="1"/>
          <p:nvPr/>
        </p:nvSpPr>
        <p:spPr>
          <a:xfrm>
            <a:off x="3394011" y="208492"/>
            <a:ext cx="7784062" cy="911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609630">
              <a:lnSpc>
                <a:spcPct val="140010"/>
              </a:lnSpc>
              <a:buClr>
                <a:srgbClr val="000000"/>
              </a:buClr>
            </a:pPr>
            <a:r>
              <a:rPr lang="en-US" sz="2000" b="1" kern="0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Vidyavardhini’s College of Engineering &amp;  Technology</a:t>
            </a:r>
            <a:endParaRPr lang="en-US" sz="9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  <a:p>
            <a:pPr algn="ctr" defTabSz="609630">
              <a:lnSpc>
                <a:spcPct val="140010"/>
              </a:lnSpc>
              <a:buClr>
                <a:srgbClr val="000000"/>
              </a:buClr>
            </a:pPr>
            <a:r>
              <a:rPr lang="en-US" sz="2000" b="1" kern="0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Department of Artificial Intelligence &amp; Data Science</a:t>
            </a:r>
            <a:endParaRPr lang="en-US" sz="8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D7D050-20A7-8ECE-C564-F49DFCD291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7" r="10850"/>
          <a:stretch/>
        </p:blipFill>
        <p:spPr>
          <a:xfrm>
            <a:off x="8565504" y="3750905"/>
            <a:ext cx="1866122" cy="239264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6E029A3-0C58-0344-DBC4-AAB1666C2C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53331" y="5152831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502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56"/>
    </mc:Choice>
    <mc:Fallback>
      <p:transition spd="slow" advTm="115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0E9A16-A542-22CC-DA86-CFF185019751}"/>
              </a:ext>
            </a:extLst>
          </p:cNvPr>
          <p:cNvSpPr txBox="1"/>
          <p:nvPr/>
        </p:nvSpPr>
        <p:spPr>
          <a:xfrm>
            <a:off x="4478695" y="3013501"/>
            <a:ext cx="7520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Thank</a:t>
            </a:r>
            <a:r>
              <a:rPr lang="en-US" sz="4800" dirty="0"/>
              <a:t> You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530F2C4-4FBC-E5ED-365F-7347C02A8F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590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68"/>
    </mc:Choice>
    <mc:Fallback>
      <p:transition spd="slow" advTm="6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C7A0B-0B8B-11B5-6520-90205B1AE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en-US" sz="4000" b="1" dirty="0"/>
              <a:t>Goals of HDFS</a:t>
            </a:r>
            <a:endParaRPr lang="en-US" sz="40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4D2168-2200-4581-0887-1D78DDF9E5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/>
            <a:r>
              <a:rPr lang="en-US" altLang="en-US" dirty="0"/>
              <a:t>Very Large Distributed File System</a:t>
            </a:r>
          </a:p>
          <a:p>
            <a:pPr lvl="1" eaLnBrk="1" hangingPunct="1"/>
            <a:r>
              <a:rPr lang="en-US" altLang="en-US" dirty="0"/>
              <a:t>10K nodes, 100 million files, 10PB</a:t>
            </a:r>
          </a:p>
          <a:p>
            <a:pPr eaLnBrk="1" hangingPunct="1"/>
            <a:r>
              <a:rPr lang="en-US" altLang="en-US" dirty="0"/>
              <a:t>Assumes Commodity Hardware</a:t>
            </a:r>
          </a:p>
          <a:p>
            <a:pPr lvl="1" eaLnBrk="1" hangingPunct="1"/>
            <a:r>
              <a:rPr lang="en-US" altLang="en-US" dirty="0"/>
              <a:t>Files are replicated to handle hardware failure</a:t>
            </a:r>
          </a:p>
          <a:p>
            <a:pPr lvl="1" eaLnBrk="1" hangingPunct="1"/>
            <a:r>
              <a:rPr lang="en-US" altLang="en-US" dirty="0"/>
              <a:t>Detect failures and recover from them</a:t>
            </a:r>
          </a:p>
          <a:p>
            <a:pPr eaLnBrk="1" hangingPunct="1"/>
            <a:r>
              <a:rPr lang="en-US" altLang="en-US" dirty="0"/>
              <a:t>Optimized for Batch Processing</a:t>
            </a:r>
          </a:p>
          <a:p>
            <a:pPr lvl="1" eaLnBrk="1" hangingPunct="1"/>
            <a:r>
              <a:rPr lang="en-US" altLang="en-US" dirty="0"/>
              <a:t>Data locations exposed so that computations can move to where data resides</a:t>
            </a:r>
          </a:p>
          <a:p>
            <a:pPr lvl="1" eaLnBrk="1" hangingPunct="1"/>
            <a:r>
              <a:rPr lang="en-US" altLang="en-US" dirty="0"/>
              <a:t>Provides very high aggregate bandwidth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EE67BA0-E5DC-4E1E-3469-C10C39A57D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377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87"/>
    </mc:Choice>
    <mc:Fallback>
      <p:transition spd="slow" advTm="36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018E-7375-AD28-71F7-86E6B2EAC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47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en-US" sz="4000" b="1" dirty="0"/>
              <a:t>Distributed File System</a:t>
            </a:r>
            <a:endParaRPr lang="en-US" sz="40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E88C1C-CA69-A0AB-9047-D0FD473FDD8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eaLnBrk="1" hangingPunct="1"/>
            <a:r>
              <a:rPr lang="en-US" altLang="en-US" dirty="0"/>
              <a:t>Single Namespace for entire cluster</a:t>
            </a:r>
          </a:p>
          <a:p>
            <a:pPr eaLnBrk="1" hangingPunct="1"/>
            <a:r>
              <a:rPr lang="en-US" altLang="en-US" dirty="0"/>
              <a:t>Data Coherency</a:t>
            </a:r>
          </a:p>
          <a:p>
            <a:pPr lvl="1" eaLnBrk="1" hangingPunct="1"/>
            <a:r>
              <a:rPr lang="en-US" altLang="en-US" dirty="0"/>
              <a:t>Write-once-read-many access model</a:t>
            </a:r>
          </a:p>
          <a:p>
            <a:pPr lvl="1" eaLnBrk="1" hangingPunct="1"/>
            <a:r>
              <a:rPr lang="en-US" altLang="en-US" dirty="0"/>
              <a:t>Client can only append to existing files</a:t>
            </a:r>
          </a:p>
          <a:p>
            <a:pPr eaLnBrk="1" hangingPunct="1"/>
            <a:r>
              <a:rPr lang="en-US" altLang="en-US" dirty="0"/>
              <a:t>Files are broken up into blocks</a:t>
            </a:r>
          </a:p>
          <a:p>
            <a:pPr lvl="1" eaLnBrk="1" hangingPunct="1"/>
            <a:r>
              <a:rPr lang="en-US" altLang="en-US" dirty="0"/>
              <a:t>Typically 64MB block size</a:t>
            </a:r>
          </a:p>
          <a:p>
            <a:pPr lvl="1" eaLnBrk="1" hangingPunct="1"/>
            <a:r>
              <a:rPr lang="en-US" altLang="en-US" dirty="0"/>
              <a:t>Each block replicated on multiple </a:t>
            </a:r>
            <a:r>
              <a:rPr lang="en-US" altLang="en-US" dirty="0" err="1"/>
              <a:t>DataNodes</a:t>
            </a:r>
            <a:endParaRPr lang="en-US" altLang="en-US" dirty="0"/>
          </a:p>
          <a:p>
            <a:pPr eaLnBrk="1" hangingPunct="1"/>
            <a:r>
              <a:rPr lang="en-US" altLang="en-US" dirty="0"/>
              <a:t>Intelligent Client</a:t>
            </a:r>
          </a:p>
          <a:p>
            <a:pPr lvl="1" eaLnBrk="1" hangingPunct="1"/>
            <a:r>
              <a:rPr lang="en-US" altLang="en-US" dirty="0"/>
              <a:t>Client can find location of blocks</a:t>
            </a:r>
          </a:p>
          <a:p>
            <a:pPr lvl="1" eaLnBrk="1" hangingPunct="1"/>
            <a:r>
              <a:rPr lang="en-US" altLang="en-US" dirty="0"/>
              <a:t>Client accesses data directly from </a:t>
            </a:r>
            <a:r>
              <a:rPr lang="en-US" altLang="en-US" dirty="0" err="1"/>
              <a:t>DataNode</a:t>
            </a:r>
            <a:endParaRPr lang="en-US" alt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21CEC1F-B0A8-FE00-8A53-E076D7E7D0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95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602"/>
    </mc:Choice>
    <mc:Fallback>
      <p:transition spd="slow" advTm="29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7ECB7-811F-39C0-C47E-49D548012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357254"/>
            <a:ext cx="10707689" cy="986355"/>
          </a:xfrm>
        </p:spPr>
        <p:txBody>
          <a:bodyPr>
            <a:normAutofit/>
          </a:bodyPr>
          <a:lstStyle/>
          <a:p>
            <a:r>
              <a:rPr lang="en-US" alt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HDFS Architecture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2D2BC-6C27-8861-A75A-A20BBC43F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0583" y="2666999"/>
            <a:ext cx="7857695" cy="3124201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hdfsarchitecture.gif">
            <a:extLst>
              <a:ext uri="{FF2B5EF4-FFF2-40B4-BE49-F238E27FC236}">
                <a16:creationId xmlns:a16="http://schemas.microsoft.com/office/drawing/2014/main" id="{61D21BA8-3D81-D3F3-0CA8-24C71668D3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788" y="514529"/>
            <a:ext cx="8435144" cy="5828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47D1D03-3F4E-3C7E-B0BF-79093BCA3C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764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28"/>
    </mc:Choice>
    <mc:Fallback>
      <p:transition spd="slow" advTm="16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7614D-4265-4C39-3D53-F8841AF19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12167"/>
          </a:xfrm>
        </p:spPr>
        <p:txBody>
          <a:bodyPr/>
          <a:lstStyle/>
          <a:p>
            <a:r>
              <a:rPr lang="en-US" b="1" i="0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NameNode</a:t>
            </a:r>
            <a:r>
              <a:rPr lang="en-US" b="1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1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MasterNode</a:t>
            </a:r>
            <a:r>
              <a:rPr lang="en-US" b="1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):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FE7AD-8FCC-0DA5-6650-EDC64E865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667000"/>
            <a:ext cx="9674223" cy="3043336"/>
          </a:xfrm>
        </p:spPr>
        <p:txBody>
          <a:bodyPr/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Nunito" pitchFamily="2" charset="0"/>
              </a:rPr>
              <a:t>Manages all the slave nodes and assign work to them.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Nunito" pitchFamily="2" charset="0"/>
              </a:rPr>
              <a:t>It executes filesystem namespace operations like opening, closing, renaming files and directories.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Nunito" pitchFamily="2" charset="0"/>
              </a:rPr>
              <a:t>It should be deployed on reliable hardware which has the high config. not on commodity hardware.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BBEFECD-4A67-EC5A-32D3-116D922CE4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117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50"/>
    </mc:Choice>
    <mc:Fallback>
      <p:transition spd="slow" advTm="25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B7491-4CD9-81A7-D83F-B6A47D88C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 err="1">
                <a:effectLst/>
              </a:rPr>
              <a:t>DataNode</a:t>
            </a:r>
            <a:r>
              <a:rPr lang="en-US" b="1" i="0" dirty="0">
                <a:effectLst/>
              </a:rPr>
              <a:t>(</a:t>
            </a:r>
            <a:r>
              <a:rPr lang="en-US" b="1" i="0" dirty="0" err="1">
                <a:effectLst/>
              </a:rPr>
              <a:t>SlaveNode</a:t>
            </a:r>
            <a:r>
              <a:rPr lang="en-US" b="1" i="0" dirty="0">
                <a:effectLst/>
              </a:rPr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D6B42-AF95-C650-260C-6C744D886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+mj-lt"/>
              </a:rPr>
              <a:t>Actual worker nodes, who do the actual work like reading, writing, processing etc.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+mj-lt"/>
              </a:rPr>
              <a:t>They also perform creation, deletion, and replication upon instruction from the master.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+mj-lt"/>
              </a:rPr>
              <a:t>They can be deployed on commodity hardware.</a:t>
            </a:r>
          </a:p>
          <a:p>
            <a:endParaRPr lang="en-US" dirty="0">
              <a:latin typeface="+mj-lt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560EBC3-4B6A-6B96-CDA0-54EED6FCD1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117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95"/>
    </mc:Choice>
    <mc:Fallback>
      <p:transition spd="slow" advTm="22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B51DC-A7A3-5C07-7DC9-62173F4F8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</a:rPr>
              <a:t>Terms related to HDFS:</a:t>
            </a:r>
            <a:r>
              <a:rPr lang="en-US" b="0" i="0" dirty="0">
                <a:effectLst/>
              </a:rPr>
              <a:t>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02B99-08BD-5CB8-3E31-54A3C2B6B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1" dirty="0">
                <a:effectLst/>
                <a:latin typeface="+mj-lt"/>
              </a:rPr>
              <a:t>HeartBeat</a:t>
            </a:r>
            <a:r>
              <a:rPr lang="en-US" b="0" i="0" dirty="0">
                <a:effectLst/>
                <a:latin typeface="+mj-lt"/>
              </a:rPr>
              <a:t> : It is the signal that datanode continuously sends to namenode. If namenode doesn’t receive heartbeat from a datanode then it will consider it dead.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1" dirty="0">
                <a:effectLst/>
                <a:latin typeface="+mj-lt"/>
              </a:rPr>
              <a:t>Balancing</a:t>
            </a:r>
            <a:r>
              <a:rPr lang="en-US" b="0" i="0" dirty="0">
                <a:effectLst/>
                <a:latin typeface="+mj-lt"/>
              </a:rPr>
              <a:t> : If a datanode is crashed the blocks present on it will be gone too and the blocks will be </a:t>
            </a:r>
            <a:r>
              <a:rPr lang="en-US" b="0" i="1" dirty="0">
                <a:effectLst/>
                <a:latin typeface="+mj-lt"/>
              </a:rPr>
              <a:t>under-replicated</a:t>
            </a:r>
            <a:r>
              <a:rPr lang="en-US" b="0" i="0" dirty="0">
                <a:effectLst/>
                <a:latin typeface="+mj-lt"/>
              </a:rPr>
              <a:t> compared to the remaining blocks. Here master node(namenode) will give a signal to datanodes containing replicas of those lost blocks to replicate so that overall distribution of blocks is balanced.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1" dirty="0">
                <a:effectLst/>
                <a:latin typeface="+mj-lt"/>
              </a:rPr>
              <a:t>Replication:</a:t>
            </a:r>
            <a:r>
              <a:rPr lang="en-US" b="0" i="0" dirty="0">
                <a:effectLst/>
                <a:latin typeface="+mj-lt"/>
              </a:rPr>
              <a:t>: It is done by datanode.</a:t>
            </a:r>
          </a:p>
          <a:p>
            <a:endParaRPr lang="en-US" dirty="0">
              <a:latin typeface="+mj-lt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CC8BF0F-E2A5-78A0-6A31-19509694EA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055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576"/>
    </mc:Choice>
    <mc:Fallback>
      <p:transition spd="slow" advTm="485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D4B16-E3B4-0B19-8C8E-A1614222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349121"/>
            <a:ext cx="10018713" cy="1752599"/>
          </a:xfrm>
        </p:spPr>
        <p:txBody>
          <a:bodyPr/>
          <a:lstStyle/>
          <a:p>
            <a:r>
              <a:rPr lang="en-US" b="1" i="0" dirty="0">
                <a:effectLst/>
              </a:rPr>
              <a:t>Features:</a:t>
            </a:r>
            <a:r>
              <a:rPr lang="en-US" b="0" i="0" dirty="0">
                <a:effectLst/>
              </a:rPr>
              <a:t> 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16705-AFA7-2DA6-0E26-F5F8C5354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87" y="2508378"/>
            <a:ext cx="10018713" cy="3124201"/>
          </a:xfrm>
        </p:spPr>
        <p:txBody>
          <a:bodyPr>
            <a:normAutofit lnSpcReduction="10000"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Nunito" pitchFamily="2" charset="0"/>
              </a:rPr>
              <a:t>Distributed data storage.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Nunito" pitchFamily="2" charset="0"/>
              </a:rPr>
              <a:t>Blocks reduce seek time.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Nunito" pitchFamily="2" charset="0"/>
              </a:rPr>
              <a:t>The data is highly available as the same block is present at multiple datanodes.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Nunito" pitchFamily="2" charset="0"/>
              </a:rPr>
              <a:t>Even if multiple datanodes are down we can still do our work, thus making it highly reliable.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Nunito" pitchFamily="2" charset="0"/>
              </a:rPr>
              <a:t>High fault tolerance.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18BBA43-2F4D-DBC1-AE3E-B6FA102EC2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757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71"/>
    </mc:Choice>
    <mc:Fallback>
      <p:transition spd="slow" advTm="22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90A57-C3FD-6F52-D16D-B191B810D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0CC37-3533-9A28-987B-F4B96AD9D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Nunito" pitchFamily="2" charset="0"/>
              </a:rPr>
              <a:t>Low latency data access</a:t>
            </a:r>
            <a:r>
              <a:rPr lang="en-US" b="0" i="0" dirty="0">
                <a:effectLst/>
                <a:latin typeface="Nunito" pitchFamily="2" charset="0"/>
              </a:rPr>
              <a:t>: Applications that require low-latency access to data </a:t>
            </a:r>
            <a:r>
              <a:rPr lang="en-US" b="0" i="0" dirty="0" err="1">
                <a:effectLst/>
                <a:latin typeface="Nunito" pitchFamily="2" charset="0"/>
              </a:rPr>
              <a:t>i.e</a:t>
            </a:r>
            <a:r>
              <a:rPr lang="en-US" b="0" i="0" dirty="0">
                <a:effectLst/>
                <a:latin typeface="Nunito" pitchFamily="2" charset="0"/>
              </a:rPr>
              <a:t> in the range of milliseconds will not work well with HDFS, because HDFS is designed keeping in mind that we need high-throughput of data even at the cost of latency.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Nunito" pitchFamily="2" charset="0"/>
              </a:rPr>
              <a:t>Small file problem</a:t>
            </a:r>
            <a:r>
              <a:rPr lang="en-US" b="0" i="0" dirty="0">
                <a:effectLst/>
                <a:latin typeface="Nunito" pitchFamily="2" charset="0"/>
              </a:rPr>
              <a:t>: Having lots of small files will result in lots of seeks and lots of movement from one datanode to another datanode to retrieve each small file, this whole process is a very inefficient data access pattern.</a:t>
            </a:r>
            <a:br>
              <a:rPr lang="en-US" dirty="0"/>
            </a:b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E2055BE-364D-C996-24AE-49EE6D50AA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479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55"/>
    </mc:Choice>
    <mc:Fallback>
      <p:transition spd="slow" advTm="41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179</TotalTime>
  <Words>491</Words>
  <Application>Microsoft Office PowerPoint</Application>
  <PresentationFormat>Widescreen</PresentationFormat>
  <Paragraphs>48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Assistant</vt:lpstr>
      <vt:lpstr>Calibri</vt:lpstr>
      <vt:lpstr>Corbel</vt:lpstr>
      <vt:lpstr>Nunito</vt:lpstr>
      <vt:lpstr>Parallax</vt:lpstr>
      <vt:lpstr>Hadoop Distributed File System (HDFS)</vt:lpstr>
      <vt:lpstr>Goals of HDFS</vt:lpstr>
      <vt:lpstr>Distributed File System</vt:lpstr>
      <vt:lpstr>HDFS Architecture</vt:lpstr>
      <vt:lpstr>NameNode(MasterNode):</vt:lpstr>
      <vt:lpstr>DataNode(SlaveNode)</vt:lpstr>
      <vt:lpstr>Terms related to HDFS: </vt:lpstr>
      <vt:lpstr>Features:  </vt:lpstr>
      <vt:lpstr>Limitations 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 Distributed File System (HDFS)</dc:title>
  <dc:creator>Shivam Upadhyay</dc:creator>
  <cp:lastModifiedBy>Shivam Upadhyay</cp:lastModifiedBy>
  <cp:revision>5</cp:revision>
  <dcterms:created xsi:type="dcterms:W3CDTF">2023-10-08T15:22:13Z</dcterms:created>
  <dcterms:modified xsi:type="dcterms:W3CDTF">2023-11-20T15:18:56Z</dcterms:modified>
</cp:coreProperties>
</file>

<file path=docProps/thumbnail.jpeg>
</file>